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embeddedFontLst>
    <p:embeddedFont>
      <p:font typeface="Nuni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Nunito-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Nunito-boldItalic.fntdata"/><Relationship Id="rId30" Type="http://schemas.openxmlformats.org/officeDocument/2006/relationships/font" Target="fonts/Nunito-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dedd7d634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dedd7d634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dedd7d634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dedd7d634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dedd7d634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dedd7d634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e0ca71325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e0ca71325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e0ca713255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e0ca713255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df4af9ee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df4af9eef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df4af9eef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df4af9eef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df4af9eef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df4af9eef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df4af9eef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df4af9eef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Maybe add a sentence about how many endowments the Tribe has, and what the public process would look like if funding was rescinded.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df4af9eef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df4af9eef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dea7ae4a97_0_5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dea7ae4a97_0_5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df4af9eefd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df4af9eefd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df4af9eef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df4af9eef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e0ca71325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2e0ca71325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dea7ae4a97_0_5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dea7ae4a97_0_5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highlighted where Tribal is </a:t>
            </a:r>
            <a:r>
              <a:rPr lang="en"/>
              <a:t>lowercased.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dea7ae4a97_0_5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dea7ae4a97_0_5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dea7ae4a97_0_5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dea7ae4a97_0_5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dea7ae4a97_0_5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dea7ae4a97_0_5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BM?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dea7ae4a97_0_5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dea7ae4a97_0_5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dea7ae4a97_0_5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dea7ae4a97_0_5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dea7ae4a97_0_5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dea7ae4a97_0_5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eblink.grandronde.org/WebLink/DocView.aspx?id=108497&amp;dbid=0&amp;repo=Grand-Rond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hcn.org/issues/51-10/tribal-affairs-survey-finds-few-tribal-governments-allow-press-freedom/" TargetMode="External"/><Relationship Id="rId4" Type="http://schemas.openxmlformats.org/officeDocument/2006/relationships/hyperlink" Target="https://www.hcn.org/issues/51-10/tribal-affairs-survey-finds-few-tribal-governments-allow-press-freedom/" TargetMode="External"/><Relationship Id="rId5" Type="http://schemas.openxmlformats.org/officeDocument/2006/relationships/hyperlink" Target="https://jodiravespottedbear.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weblink.grandronde.org/WebLink/DocView.aspx?id=134226&amp;dbid=0&amp;repo=Grand-Rond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3600"/>
              <a:t>Free Press &amp; Sunshine</a:t>
            </a:r>
            <a:endParaRPr sz="36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1900"/>
              <a:t>Promoting Transparency in Tribal Governments</a:t>
            </a:r>
            <a:endParaRPr sz="19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Considerations of Sunshine Laws</a:t>
            </a:r>
            <a:endParaRPr/>
          </a:p>
        </p:txBody>
      </p:sp>
      <p:sp>
        <p:nvSpPr>
          <p:cNvPr id="183" name="Google Shape;183;p22"/>
          <p:cNvSpPr txBox="1"/>
          <p:nvPr>
            <p:ph idx="1" type="body"/>
          </p:nvPr>
        </p:nvSpPr>
        <p:spPr>
          <a:xfrm>
            <a:off x="819150" y="1492800"/>
            <a:ext cx="7505700" cy="2946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t>Who makes the decision on whether a record is exempt?</a:t>
            </a:r>
            <a:endParaRPr b="1"/>
          </a:p>
          <a:p>
            <a:pPr indent="0" lvl="0" marL="0" rtl="0" algn="l">
              <a:spcBef>
                <a:spcPts val="1200"/>
              </a:spcBef>
              <a:spcAft>
                <a:spcPts val="0"/>
              </a:spcAft>
              <a:buNone/>
            </a:pPr>
            <a:r>
              <a:rPr lang="en"/>
              <a:t>In general, one person or group of people need to be charged with determining whether a record falls under these exemptions. That can be the council as they proceed, or other key staff members. Or a Tribe can simply appoint a Records Administrator. Regardless, when a law exists, interpretations of that law can be night and day, e.g. </a:t>
            </a:r>
            <a:r>
              <a:rPr lang="en">
                <a:highlight>
                  <a:srgbClr val="FFFF00"/>
                </a:highlight>
              </a:rPr>
              <a:t>tribal</a:t>
            </a:r>
            <a:r>
              <a:rPr lang="en"/>
              <a:t> laws stating a record is “available for inspection”. Think 2002 GR req.  audited financial statements.</a:t>
            </a:r>
            <a:endParaRPr/>
          </a:p>
          <a:p>
            <a:pPr indent="0" lvl="0" marL="0" rtl="0" algn="l">
              <a:spcBef>
                <a:spcPts val="1200"/>
              </a:spcBef>
              <a:spcAft>
                <a:spcPts val="0"/>
              </a:spcAft>
              <a:buNone/>
            </a:pPr>
            <a:r>
              <a:rPr b="1" lang="en"/>
              <a:t>Should records requestors be charged, and if so what are reasonable fees?</a:t>
            </a:r>
            <a:endParaRPr b="1"/>
          </a:p>
          <a:p>
            <a:pPr indent="0" lvl="0" marL="0" rtl="0" algn="l">
              <a:spcBef>
                <a:spcPts val="1200"/>
              </a:spcBef>
              <a:spcAft>
                <a:spcPts val="1200"/>
              </a:spcAft>
              <a:buNone/>
            </a:pPr>
            <a:r>
              <a:rPr lang="en"/>
              <a:t>Depending on a Tribe’s organization pertaining to records, considerable time may be required to research the existence of records. The scope of a request matters significantly too, as a request may entail hundreds or pages of copies. Certain types of records may be housed in specific departments where major staff time can be consumed, and in a legal dept with in-house attorneys, such staff time would not be cheap. Alternatively, fees or charges can be deterrents, e.g. $5.00 per page.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Further Considerations</a:t>
            </a:r>
            <a:endParaRPr/>
          </a:p>
        </p:txBody>
      </p:sp>
      <p:sp>
        <p:nvSpPr>
          <p:cNvPr id="189" name="Google Shape;189;p23"/>
          <p:cNvSpPr txBox="1"/>
          <p:nvPr>
            <p:ph idx="1" type="body"/>
          </p:nvPr>
        </p:nvSpPr>
        <p:spPr>
          <a:xfrm>
            <a:off x="819150" y="1389325"/>
            <a:ext cx="7505700" cy="34290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688"/>
              <a:buNone/>
            </a:pPr>
            <a:r>
              <a:rPr b="1" lang="en" sz="1012"/>
              <a:t>Disputes on whether a record is exempt?</a:t>
            </a:r>
            <a:endParaRPr b="1" sz="1012"/>
          </a:p>
          <a:p>
            <a:pPr indent="0" lvl="0" marL="0" rtl="0" algn="l">
              <a:lnSpc>
                <a:spcPct val="105000"/>
              </a:lnSpc>
              <a:spcBef>
                <a:spcPts val="1200"/>
              </a:spcBef>
              <a:spcAft>
                <a:spcPts val="0"/>
              </a:spcAft>
              <a:buSzPts val="688"/>
              <a:buNone/>
            </a:pPr>
            <a:r>
              <a:rPr lang="en" sz="1012"/>
              <a:t>If the </a:t>
            </a:r>
            <a:r>
              <a:rPr lang="en" sz="1012"/>
              <a:t>respective</a:t>
            </a:r>
            <a:r>
              <a:rPr lang="en" sz="1012">
                <a:highlight>
                  <a:srgbClr val="FFFF00"/>
                </a:highlight>
              </a:rPr>
              <a:t> tribe </a:t>
            </a:r>
            <a:r>
              <a:rPr lang="en" sz="1012"/>
              <a:t>has a court, that can be the venue for disputes over </a:t>
            </a:r>
            <a:r>
              <a:rPr lang="en" sz="1012"/>
              <a:t>whether</a:t>
            </a:r>
            <a:r>
              <a:rPr lang="en" sz="1012"/>
              <a:t> a requestor is entitled to records. Tribes may also consider a less-expensive </a:t>
            </a:r>
            <a:r>
              <a:rPr lang="en" sz="1012"/>
              <a:t>administrative</a:t>
            </a:r>
            <a:r>
              <a:rPr lang="en" sz="1012"/>
              <a:t> means of handling these disputes, maybe a board.</a:t>
            </a:r>
            <a:endParaRPr sz="1012"/>
          </a:p>
          <a:p>
            <a:pPr indent="0" lvl="0" marL="0" rtl="0" algn="l">
              <a:lnSpc>
                <a:spcPct val="105000"/>
              </a:lnSpc>
              <a:spcBef>
                <a:spcPts val="1200"/>
              </a:spcBef>
              <a:spcAft>
                <a:spcPts val="0"/>
              </a:spcAft>
              <a:buSzPts val="688"/>
              <a:buNone/>
            </a:pPr>
            <a:r>
              <a:rPr b="1" lang="en" sz="1012"/>
              <a:t>Consequences for violating confidentiality?</a:t>
            </a:r>
            <a:endParaRPr b="1" sz="1012"/>
          </a:p>
          <a:p>
            <a:pPr indent="0" lvl="0" marL="0" rtl="0" algn="l">
              <a:lnSpc>
                <a:spcPct val="105000"/>
              </a:lnSpc>
              <a:spcBef>
                <a:spcPts val="1200"/>
              </a:spcBef>
              <a:spcAft>
                <a:spcPts val="0"/>
              </a:spcAft>
              <a:buSzPts val="688"/>
              <a:buNone/>
            </a:pPr>
            <a:r>
              <a:rPr lang="en" sz="1012"/>
              <a:t>With no repercussions for violating a law, the law is </a:t>
            </a:r>
            <a:r>
              <a:rPr lang="en" sz="1012"/>
              <a:t>rather</a:t>
            </a:r>
            <a:r>
              <a:rPr lang="en" sz="1012"/>
              <a:t> pointless, and the same applies to FOIA/Public Records Laws. Tribes need to consider fines or other consequences for those who refuse to acknowledge confidentiality.</a:t>
            </a:r>
            <a:endParaRPr sz="1012"/>
          </a:p>
          <a:p>
            <a:pPr indent="0" lvl="0" marL="0" rtl="0" algn="l">
              <a:lnSpc>
                <a:spcPct val="105000"/>
              </a:lnSpc>
              <a:spcBef>
                <a:spcPts val="1200"/>
              </a:spcBef>
              <a:spcAft>
                <a:spcPts val="0"/>
              </a:spcAft>
              <a:buSzPts val="688"/>
              <a:buNone/>
            </a:pPr>
            <a:r>
              <a:rPr b="1" lang="en" sz="1012"/>
              <a:t>Limitations on confidentiality &amp; Declassification?</a:t>
            </a:r>
            <a:endParaRPr b="1" sz="1012"/>
          </a:p>
          <a:p>
            <a:pPr indent="0" lvl="0" marL="0" rtl="0" algn="l">
              <a:lnSpc>
                <a:spcPct val="105000"/>
              </a:lnSpc>
              <a:spcBef>
                <a:spcPts val="1200"/>
              </a:spcBef>
              <a:spcAft>
                <a:spcPts val="0"/>
              </a:spcAft>
              <a:buSzPts val="688"/>
              <a:buNone/>
            </a:pPr>
            <a:r>
              <a:rPr lang="en" sz="1012"/>
              <a:t>Even if a record has legitimate reason to remain under wraps, Tribes need to consider a time after which those records become public. Confidentiality should not be eternal. </a:t>
            </a:r>
            <a:endParaRPr b="1" sz="1012"/>
          </a:p>
          <a:p>
            <a:pPr indent="0" lvl="0" marL="0" rtl="0" algn="l">
              <a:lnSpc>
                <a:spcPct val="105000"/>
              </a:lnSpc>
              <a:spcBef>
                <a:spcPts val="1200"/>
              </a:spcBef>
              <a:spcAft>
                <a:spcPts val="0"/>
              </a:spcAft>
              <a:buSzPts val="688"/>
              <a:buNone/>
            </a:pPr>
            <a:r>
              <a:rPr lang="en" sz="1012"/>
              <a:t>Depending on a certain narrative or controversy, Tribal governments may as a gesture -perhaps during Sunshine Week- agree to declassify certain records. This can be as a means of truth and reconciliation. Grand Ronde declassified the original enrollment audit conducted in 2011 which was the basis for a number of disenrollments.</a:t>
            </a:r>
            <a:endParaRPr sz="1012"/>
          </a:p>
          <a:p>
            <a:pPr indent="0" lvl="0" marL="0" rtl="0" algn="l">
              <a:lnSpc>
                <a:spcPct val="105000"/>
              </a:lnSpc>
              <a:spcBef>
                <a:spcPts val="1200"/>
              </a:spcBef>
              <a:spcAft>
                <a:spcPts val="1200"/>
              </a:spcAft>
              <a:buSzPts val="688"/>
              <a:buNone/>
            </a:pPr>
            <a:r>
              <a:t/>
            </a:r>
            <a:endParaRPr sz="812"/>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Specific Rights of Access &amp; Sunshine</a:t>
            </a:r>
            <a:endParaRPr/>
          </a:p>
        </p:txBody>
      </p:sp>
      <p:sp>
        <p:nvSpPr>
          <p:cNvPr id="195" name="Google Shape;195;p24"/>
          <p:cNvSpPr txBox="1"/>
          <p:nvPr>
            <p:ph idx="1" type="body"/>
          </p:nvPr>
        </p:nvSpPr>
        <p:spPr>
          <a:xfrm>
            <a:off x="819150" y="1389325"/>
            <a:ext cx="7505700" cy="33255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b="1" lang="en"/>
              <a:t>Individual right of access?</a:t>
            </a:r>
            <a:endParaRPr b="1"/>
          </a:p>
          <a:p>
            <a:pPr indent="0" lvl="0" marL="0" rtl="0" algn="l">
              <a:spcBef>
                <a:spcPts val="1200"/>
              </a:spcBef>
              <a:spcAft>
                <a:spcPts val="0"/>
              </a:spcAft>
              <a:buNone/>
            </a:pPr>
            <a:r>
              <a:rPr lang="en"/>
              <a:t>Like the Federal Privacy Act, whatever law a Tribe enacts they should consider a specific individual right of access. That is, a </a:t>
            </a:r>
            <a:r>
              <a:rPr lang="en">
                <a:highlight>
                  <a:srgbClr val="FFFF00"/>
                </a:highlight>
              </a:rPr>
              <a:t>tribal</a:t>
            </a:r>
            <a:r>
              <a:rPr lang="en"/>
              <a:t> member or citizen is entitled to any record in which their name is mentioned, including records that might normally be exempt.</a:t>
            </a:r>
            <a:endParaRPr/>
          </a:p>
          <a:p>
            <a:pPr indent="0" lvl="0" marL="0" rtl="0" algn="l">
              <a:spcBef>
                <a:spcPts val="1200"/>
              </a:spcBef>
              <a:spcAft>
                <a:spcPts val="0"/>
              </a:spcAft>
              <a:buNone/>
            </a:pPr>
            <a:r>
              <a:rPr b="1" lang="en"/>
              <a:t>Right of </a:t>
            </a:r>
            <a:r>
              <a:rPr b="1" lang="en"/>
              <a:t>access</a:t>
            </a:r>
            <a:r>
              <a:rPr b="1" lang="en"/>
              <a:t> for news reporters?</a:t>
            </a:r>
            <a:endParaRPr b="1"/>
          </a:p>
          <a:p>
            <a:pPr indent="0" lvl="0" marL="0" rtl="0" algn="l">
              <a:spcBef>
                <a:spcPts val="1200"/>
              </a:spcBef>
              <a:spcAft>
                <a:spcPts val="0"/>
              </a:spcAft>
              <a:buNone/>
            </a:pPr>
            <a:r>
              <a:rPr lang="en"/>
              <a:t>Tribes </a:t>
            </a:r>
            <a:r>
              <a:rPr lang="en"/>
              <a:t>which</a:t>
            </a:r>
            <a:r>
              <a:rPr lang="en"/>
              <a:t> go down this route should carve out language for their reporters and journalists, particularly non-Tribal members.</a:t>
            </a:r>
            <a:endParaRPr/>
          </a:p>
          <a:p>
            <a:pPr indent="0" lvl="0" marL="0" rtl="0" algn="l">
              <a:spcBef>
                <a:spcPts val="1200"/>
              </a:spcBef>
              <a:spcAft>
                <a:spcPts val="0"/>
              </a:spcAft>
              <a:buNone/>
            </a:pPr>
            <a:r>
              <a:rPr b="1" lang="en"/>
              <a:t>Sunshine Week </a:t>
            </a:r>
            <a:endParaRPr b="1"/>
          </a:p>
          <a:p>
            <a:pPr indent="0" lvl="0" marL="0" rtl="0" algn="l">
              <a:spcBef>
                <a:spcPts val="1200"/>
              </a:spcBef>
              <a:spcAft>
                <a:spcPts val="0"/>
              </a:spcAft>
              <a:buNone/>
            </a:pPr>
            <a:r>
              <a:rPr lang="en"/>
              <a:t>Sunshine Week is a week devoted to transparency in government. A holy week for journalists. To my knowledge only Grand Ronde has passed any resolution observing Sunshine Week. Many local and state governments observe this week, and do so not just with public resolutions but also announcing the declassification of numerous documents and records of note.</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Sample Law</a:t>
            </a:r>
            <a:endParaRPr/>
          </a:p>
        </p:txBody>
      </p:sp>
      <p:sp>
        <p:nvSpPr>
          <p:cNvPr id="201" name="Google Shape;201;p2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Confederated Tribes of Grand Ronde </a:t>
            </a:r>
            <a:r>
              <a:rPr b="1" lang="en"/>
              <a:t>Freedom of Information Ordinance</a:t>
            </a:r>
            <a:endParaRPr b="1"/>
          </a:p>
          <a:p>
            <a:pPr indent="0" lvl="0" marL="0" rtl="0" algn="l">
              <a:spcBef>
                <a:spcPts val="1200"/>
              </a:spcBef>
              <a:spcAft>
                <a:spcPts val="1200"/>
              </a:spcAft>
              <a:buNone/>
            </a:pPr>
            <a:r>
              <a:rPr lang="en" u="sng">
                <a:solidFill>
                  <a:schemeClr val="hlink"/>
                </a:solidFill>
                <a:hlinkClick r:id="rId3"/>
              </a:rPr>
              <a:t>https://weblink.grandronde.org/WebLink/DocView.aspx?id=108497&amp;dbid=0&amp;repo=Grand-Ronde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Key Facts about Free Press</a:t>
            </a:r>
            <a:endParaRPr/>
          </a:p>
        </p:txBody>
      </p:sp>
      <p:sp>
        <p:nvSpPr>
          <p:cNvPr id="207" name="Google Shape;207;p26"/>
          <p:cNvSpPr txBox="1"/>
          <p:nvPr>
            <p:ph idx="1" type="body"/>
          </p:nvPr>
        </p:nvSpPr>
        <p:spPr>
          <a:xfrm>
            <a:off x="819150" y="1525150"/>
            <a:ext cx="7505700" cy="30123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latin typeface="Arial"/>
                <a:ea typeface="Arial"/>
                <a:cs typeface="Arial"/>
                <a:sym typeface="Arial"/>
              </a:rPr>
              <a:t>According to a 2018 Native American Journalists Association poll “83% of respondents said stories about tribal government affairs sometimes, frequently, or always go unreported due to censorship.”</a:t>
            </a:r>
            <a:endParaRPr>
              <a:latin typeface="Arial"/>
              <a:ea typeface="Arial"/>
              <a:cs typeface="Arial"/>
              <a:sym typeface="Arial"/>
            </a:endParaRPr>
          </a:p>
          <a:p>
            <a:pPr indent="457200" lvl="0" marL="0" rtl="0" algn="l">
              <a:spcBef>
                <a:spcPts val="2400"/>
              </a:spcBef>
              <a:spcAft>
                <a:spcPts val="0"/>
              </a:spcAft>
              <a:buNone/>
            </a:pPr>
            <a:r>
              <a:rPr b="1" lang="en" sz="1200" u="sng">
                <a:solidFill>
                  <a:schemeClr val="hlink"/>
                </a:solidFill>
                <a:latin typeface="Arial"/>
                <a:ea typeface="Arial"/>
                <a:cs typeface="Arial"/>
                <a:sym typeface="Arial"/>
                <a:hlinkClick r:id="rId3"/>
              </a:rPr>
              <a:t>High Country News</a:t>
            </a:r>
            <a:r>
              <a:rPr b="1" lang="en" sz="1200">
                <a:solidFill>
                  <a:srgbClr val="000000"/>
                </a:solidFill>
                <a:latin typeface="Arial"/>
                <a:ea typeface="Arial"/>
                <a:cs typeface="Arial"/>
                <a:sym typeface="Arial"/>
              </a:rPr>
              <a:t>, </a:t>
            </a:r>
            <a:r>
              <a:rPr b="1" lang="en" sz="1200" u="sng">
                <a:solidFill>
                  <a:srgbClr val="000000"/>
                </a:solidFill>
                <a:latin typeface="Arial"/>
                <a:ea typeface="Arial"/>
                <a:cs typeface="Arial"/>
                <a:sym typeface="Arial"/>
              </a:rPr>
              <a:t>Survey finds few tribal governments allow press freedom</a:t>
            </a:r>
            <a:r>
              <a:rPr b="1" lang="en" sz="1200">
                <a:solidFill>
                  <a:srgbClr val="000000"/>
                </a:solidFill>
                <a:latin typeface="Arial"/>
                <a:ea typeface="Arial"/>
                <a:cs typeface="Arial"/>
                <a:sym typeface="Arial"/>
              </a:rPr>
              <a:t>, </a:t>
            </a:r>
            <a:r>
              <a:rPr lang="en" sz="1200">
                <a:solidFill>
                  <a:srgbClr val="000000"/>
                </a:solidFill>
                <a:latin typeface="Arial"/>
                <a:ea typeface="Arial"/>
                <a:cs typeface="Arial"/>
                <a:sym typeface="Arial"/>
              </a:rPr>
              <a:t>Jodi Rave, May 21, 2019. </a:t>
            </a:r>
            <a:r>
              <a:rPr lang="en" sz="1200" u="sng">
                <a:solidFill>
                  <a:schemeClr val="accent5"/>
                </a:solidFill>
                <a:latin typeface="Arial"/>
                <a:ea typeface="Arial"/>
                <a:cs typeface="Arial"/>
                <a:sym typeface="Arial"/>
                <a:hlinkClick r:id="rId4">
                  <a:extLst>
                    <a:ext uri="{A12FA001-AC4F-418D-AE19-62706E023703}">
                      <ahyp:hlinkClr val="tx"/>
                    </a:ext>
                  </a:extLst>
                </a:hlinkClick>
              </a:rPr>
              <a:t>https://www.hcn.org/issues/51-10/tribal-affairs-survey-finds-few-tribal-governments-allow-press-freedom/</a:t>
            </a:r>
            <a:endParaRPr sz="1200">
              <a:solidFill>
                <a:srgbClr val="000000"/>
              </a:solidFill>
              <a:latin typeface="Arial"/>
              <a:ea typeface="Arial"/>
              <a:cs typeface="Arial"/>
              <a:sym typeface="Arial"/>
            </a:endParaRPr>
          </a:p>
          <a:p>
            <a:pPr indent="457200" lvl="0" marL="0" rtl="0" algn="l">
              <a:spcBef>
                <a:spcPts val="2400"/>
              </a:spcBef>
              <a:spcAft>
                <a:spcPts val="0"/>
              </a:spcAft>
              <a:buNone/>
            </a:pPr>
            <a:r>
              <a:rPr lang="en" sz="1200">
                <a:solidFill>
                  <a:srgbClr val="000000"/>
                </a:solidFill>
                <a:latin typeface="Arial"/>
                <a:ea typeface="Arial"/>
                <a:cs typeface="Arial"/>
                <a:sym typeface="Arial"/>
              </a:rPr>
              <a:t>More </a:t>
            </a:r>
            <a:r>
              <a:rPr lang="en" sz="1200" u="sng">
                <a:solidFill>
                  <a:schemeClr val="hlink"/>
                </a:solidFill>
                <a:latin typeface="Arial"/>
                <a:ea typeface="Arial"/>
                <a:cs typeface="Arial"/>
                <a:sym typeface="Arial"/>
                <a:hlinkClick r:id="rId5"/>
              </a:rPr>
              <a:t>articles</a:t>
            </a:r>
            <a:r>
              <a:rPr lang="en" sz="1200">
                <a:solidFill>
                  <a:srgbClr val="000000"/>
                </a:solidFill>
                <a:latin typeface="Arial"/>
                <a:ea typeface="Arial"/>
                <a:cs typeface="Arial"/>
                <a:sym typeface="Arial"/>
              </a:rPr>
              <a:t> on press freedom in Indian Country. </a:t>
            </a:r>
            <a:endParaRPr sz="1200">
              <a:solidFill>
                <a:srgbClr val="000000"/>
              </a:solidFill>
              <a:latin typeface="Arial"/>
              <a:ea typeface="Arial"/>
              <a:cs typeface="Arial"/>
              <a:sym typeface="Arial"/>
            </a:endParaRPr>
          </a:p>
          <a:p>
            <a:pPr indent="0" lvl="0" marL="0" rtl="0" algn="l">
              <a:spcBef>
                <a:spcPts val="2400"/>
              </a:spcBef>
              <a:spcAft>
                <a:spcPts val="0"/>
              </a:spcAft>
              <a:buNone/>
            </a:pPr>
            <a:r>
              <a:rPr lang="en" sz="1200">
                <a:solidFill>
                  <a:srgbClr val="000000"/>
                </a:solidFill>
                <a:latin typeface="Arial"/>
                <a:ea typeface="Arial"/>
                <a:cs typeface="Arial"/>
                <a:sym typeface="Arial"/>
              </a:rPr>
              <a:t>The majority of tribal media serve areas that would otherwise be </a:t>
            </a:r>
            <a:r>
              <a:rPr lang="en" sz="1200" u="sng">
                <a:solidFill>
                  <a:srgbClr val="000000"/>
                </a:solidFill>
                <a:latin typeface="Arial"/>
                <a:ea typeface="Arial"/>
                <a:cs typeface="Arial"/>
                <a:sym typeface="Arial"/>
              </a:rPr>
              <a:t>news deserts</a:t>
            </a:r>
            <a:r>
              <a:rPr lang="en" sz="1200">
                <a:solidFill>
                  <a:srgbClr val="000000"/>
                </a:solidFill>
                <a:latin typeface="Arial"/>
                <a:ea typeface="Arial"/>
                <a:cs typeface="Arial"/>
                <a:sym typeface="Arial"/>
              </a:rPr>
              <a:t> — remote places with small audiences, where the tribal media is the only available news source.</a:t>
            </a:r>
            <a:endParaRPr sz="1200">
              <a:solidFill>
                <a:srgbClr val="000000"/>
              </a:solidFill>
              <a:latin typeface="Arial"/>
              <a:ea typeface="Arial"/>
              <a:cs typeface="Arial"/>
              <a:sym typeface="Arial"/>
            </a:endParaRPr>
          </a:p>
          <a:p>
            <a:pPr indent="457200" lvl="0" marL="0" rtl="0" algn="l">
              <a:spcBef>
                <a:spcPts val="2400"/>
              </a:spcBef>
              <a:spcAft>
                <a:spcPts val="0"/>
              </a:spcAft>
              <a:buNone/>
            </a:pPr>
            <a:r>
              <a:rPr b="1" lang="en" sz="1200">
                <a:solidFill>
                  <a:srgbClr val="000000"/>
                </a:solidFill>
                <a:latin typeface="Arial"/>
                <a:ea typeface="Arial"/>
                <a:cs typeface="Arial"/>
                <a:sym typeface="Arial"/>
              </a:rPr>
              <a:t>Reporters Committee for Freedom of the Press</a:t>
            </a:r>
            <a:r>
              <a:rPr lang="en" sz="1200">
                <a:solidFill>
                  <a:srgbClr val="000000"/>
                </a:solidFill>
                <a:latin typeface="Arial"/>
                <a:ea typeface="Arial"/>
                <a:cs typeface="Arial"/>
                <a:sym typeface="Arial"/>
              </a:rPr>
              <a:t>, </a:t>
            </a:r>
            <a:r>
              <a:rPr b="1" lang="en" sz="1200" u="sng">
                <a:solidFill>
                  <a:srgbClr val="000000"/>
                </a:solidFill>
                <a:latin typeface="Arial"/>
                <a:ea typeface="Arial"/>
                <a:cs typeface="Arial"/>
                <a:sym typeface="Arial"/>
              </a:rPr>
              <a:t>Press Freedom on Tribal Lands</a:t>
            </a:r>
            <a:r>
              <a:rPr lang="en" sz="1200">
                <a:solidFill>
                  <a:srgbClr val="000000"/>
                </a:solidFill>
                <a:latin typeface="Arial"/>
                <a:ea typeface="Arial"/>
                <a:cs typeface="Arial"/>
                <a:sym typeface="Arial"/>
              </a:rPr>
              <a:t>, https://www.rcfp.org/resources/press-freedom-on-tribal-lands/</a:t>
            </a:r>
            <a:endParaRPr sz="1200">
              <a:solidFill>
                <a:srgbClr val="000000"/>
              </a:solidFill>
              <a:latin typeface="Arial"/>
              <a:ea typeface="Arial"/>
              <a:cs typeface="Arial"/>
              <a:sym typeface="Arial"/>
            </a:endParaRPr>
          </a:p>
          <a:p>
            <a:pPr indent="0" lvl="0" marL="0" rtl="0" algn="l">
              <a:spcBef>
                <a:spcPts val="6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Free &amp; Independent Press</a:t>
            </a:r>
            <a:endParaRPr/>
          </a:p>
        </p:txBody>
      </p:sp>
      <p:sp>
        <p:nvSpPr>
          <p:cNvPr id="213" name="Google Shape;213;p2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Regardless of whether a Tribe has a FOIA/Public Records Law, all Tribes </a:t>
            </a:r>
            <a:r>
              <a:rPr lang="en"/>
              <a:t>should</a:t>
            </a:r>
            <a:r>
              <a:rPr lang="en"/>
              <a:t> consider enacting Free and/or Independent Press Laws to ensure their members bonafide news reporting, through whatever media.</a:t>
            </a:r>
            <a:endParaRPr/>
          </a:p>
          <a:p>
            <a:pPr indent="0" lvl="0" marL="0" rtl="0" algn="l">
              <a:spcBef>
                <a:spcPts val="1200"/>
              </a:spcBef>
              <a:spcAft>
                <a:spcPts val="1200"/>
              </a:spcAft>
              <a:buNone/>
            </a:pPr>
            <a:r>
              <a:rPr lang="en"/>
              <a:t>A right to a free press was part of the Indian Civil Rights Act of 1968. Many Tribes include language in their Constitution </a:t>
            </a:r>
            <a:r>
              <a:rPr lang="en"/>
              <a:t>pertaining</a:t>
            </a:r>
            <a:r>
              <a:rPr lang="en"/>
              <a:t> to a free press. However, either the issue does not get litigated in Tribal courts, or a presumption </a:t>
            </a:r>
            <a:r>
              <a:rPr lang="en"/>
              <a:t>exists</a:t>
            </a:r>
            <a:r>
              <a:rPr lang="en"/>
              <a:t> that because so many tribal media function as arms of the government that they are state-subsidized media and thus don’t qualify for the same protections that traditional media do. Furthermore few Tribal media, particularly newsprint, cannot survive on subscription fees and </a:t>
            </a:r>
            <a:r>
              <a:rPr lang="en"/>
              <a:t>advertising</a:t>
            </a:r>
            <a:r>
              <a:rPr lang="en"/>
              <a:t>, </a:t>
            </a:r>
            <a:r>
              <a:rPr lang="en"/>
              <a:t>meaning</a:t>
            </a:r>
            <a:r>
              <a:rPr lang="en"/>
              <a:t> they fall under the banner of government and still subject to “power of the pursestrings”.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Why would a tribe need a Free Press?</a:t>
            </a:r>
            <a:endParaRPr/>
          </a:p>
        </p:txBody>
      </p:sp>
      <p:sp>
        <p:nvSpPr>
          <p:cNvPr id="219" name="Google Shape;219;p28"/>
          <p:cNvSpPr txBox="1"/>
          <p:nvPr>
            <p:ph idx="1" type="body"/>
          </p:nvPr>
        </p:nvSpPr>
        <p:spPr>
          <a:xfrm>
            <a:off x="819150" y="1687725"/>
            <a:ext cx="7505700" cy="2448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This is a </a:t>
            </a:r>
            <a:r>
              <a:rPr i="1" lang="en"/>
              <a:t>human rights</a:t>
            </a:r>
            <a:r>
              <a:rPr lang="en"/>
              <a:t> issue, and a litmus test of how strongly democratic </a:t>
            </a:r>
            <a:r>
              <a:rPr lang="en">
                <a:highlight>
                  <a:srgbClr val="FFFF00"/>
                </a:highlight>
              </a:rPr>
              <a:t>tribes</a:t>
            </a:r>
            <a:r>
              <a:rPr lang="en"/>
              <a:t> are. Around the world persecution of journalists and attempts to control the press always happen in environments where human rights are often being violated and government corruption runs rampant.</a:t>
            </a:r>
            <a:endParaRPr/>
          </a:p>
          <a:p>
            <a:pPr indent="0" lvl="0" marL="0" rtl="0" algn="l">
              <a:spcBef>
                <a:spcPts val="1200"/>
              </a:spcBef>
              <a:spcAft>
                <a:spcPts val="0"/>
              </a:spcAft>
              <a:buNone/>
            </a:pPr>
            <a:r>
              <a:rPr lang="en"/>
              <a:t>Voters need to have a clear picture of how their government is being run.</a:t>
            </a:r>
            <a:endParaRPr/>
          </a:p>
          <a:p>
            <a:pPr indent="0" lvl="0" marL="0" rtl="0" algn="l">
              <a:spcBef>
                <a:spcPts val="1200"/>
              </a:spcBef>
              <a:spcAft>
                <a:spcPts val="0"/>
              </a:spcAft>
              <a:buNone/>
            </a:pPr>
            <a:r>
              <a:rPr lang="en"/>
              <a:t>Elected leaders need to be held accountable. The best way to be held accountable is to ensure that voters are given an accurate accounting of the behavior of elected leaders and of the use of Tribal resources.</a:t>
            </a:r>
            <a:endParaRPr/>
          </a:p>
          <a:p>
            <a:pPr indent="0" lvl="0" marL="0" rtl="0" algn="l">
              <a:spcBef>
                <a:spcPts val="1200"/>
              </a:spcBef>
              <a:spcAft>
                <a:spcPts val="0"/>
              </a:spcAft>
              <a:buNone/>
            </a:pPr>
            <a:r>
              <a:rPr lang="en"/>
              <a:t>Unfortunately, with </a:t>
            </a:r>
            <a:r>
              <a:rPr lang="en">
                <a:highlight>
                  <a:srgbClr val="FFFF00"/>
                </a:highlight>
              </a:rPr>
              <a:t>tribal</a:t>
            </a:r>
            <a:r>
              <a:rPr lang="en"/>
              <a:t> media being a part of the government, that can be problematic.</a:t>
            </a:r>
            <a:endParaRPr/>
          </a:p>
          <a:p>
            <a:pPr indent="0" lvl="0" marL="0" rtl="0" algn="l">
              <a:spcBef>
                <a:spcPts val="1200"/>
              </a:spcBef>
              <a:spcAft>
                <a:spcPts val="1200"/>
              </a:spcAft>
              <a:buNone/>
            </a:pPr>
            <a:r>
              <a:rPr lang="en"/>
              <a:t>Ultimately tribes can include bonafide news media as among their services or be subject to social media journalism, which may be the worst form of journalism.</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to establish a Free Press</a:t>
            </a:r>
            <a:endParaRPr/>
          </a:p>
        </p:txBody>
      </p:sp>
      <p:sp>
        <p:nvSpPr>
          <p:cNvPr id="225" name="Google Shape;225;p2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Two methods:</a:t>
            </a:r>
            <a:endParaRPr/>
          </a:p>
          <a:p>
            <a:pPr indent="-311150" lvl="0" marL="457200" rtl="0" algn="l">
              <a:spcBef>
                <a:spcPts val="1200"/>
              </a:spcBef>
              <a:spcAft>
                <a:spcPts val="0"/>
              </a:spcAft>
              <a:buSzPts val="1300"/>
              <a:buAutoNum type="arabicPeriod"/>
            </a:pPr>
            <a:r>
              <a:rPr lang="en"/>
              <a:t>Establish a </a:t>
            </a:r>
            <a:r>
              <a:rPr b="1" lang="en"/>
              <a:t>Tribal law</a:t>
            </a:r>
            <a:r>
              <a:rPr lang="en"/>
              <a:t> declaring a </a:t>
            </a:r>
            <a:r>
              <a:rPr b="1" lang="en"/>
              <a:t>free press</a:t>
            </a:r>
            <a:r>
              <a:rPr lang="en"/>
              <a:t>. “Free” meaning freedom from undue influence.</a:t>
            </a:r>
            <a:endParaRPr/>
          </a:p>
          <a:p>
            <a:pPr indent="-311150" lvl="0" marL="457200" rtl="0" algn="l">
              <a:spcBef>
                <a:spcPts val="0"/>
              </a:spcBef>
              <a:spcAft>
                <a:spcPts val="0"/>
              </a:spcAft>
              <a:buSzPts val="1300"/>
              <a:buAutoNum type="arabicPeriod"/>
            </a:pPr>
            <a:r>
              <a:rPr lang="en"/>
              <a:t>Conduct a Constitutional amendment doing more or less the same thing.</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Whether going the law/ordinance/code route, or the Constitutional amendment route, as with FOIA Laws, additional considerations abound, the first two being funding and oversight.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Power of the Purse Strings</a:t>
            </a:r>
            <a:endParaRPr/>
          </a:p>
        </p:txBody>
      </p:sp>
      <p:sp>
        <p:nvSpPr>
          <p:cNvPr id="231" name="Google Shape;231;p30"/>
          <p:cNvSpPr txBox="1"/>
          <p:nvPr>
            <p:ph idx="1" type="body"/>
          </p:nvPr>
        </p:nvSpPr>
        <p:spPr>
          <a:xfrm>
            <a:off x="819150" y="1478025"/>
            <a:ext cx="7505700" cy="2960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Whatever form of </a:t>
            </a:r>
            <a:r>
              <a:rPr lang="en"/>
              <a:t>media</a:t>
            </a:r>
            <a:r>
              <a:rPr lang="en"/>
              <a:t> are used to inform tribal citizens, those news organizations have staff who need to be paid and materials (usually print and mailing) that must be in some way subsidized.</a:t>
            </a:r>
            <a:endParaRPr/>
          </a:p>
          <a:p>
            <a:pPr indent="0" lvl="0" marL="0" rtl="0" algn="l">
              <a:spcBef>
                <a:spcPts val="1200"/>
              </a:spcBef>
              <a:spcAft>
                <a:spcPts val="0"/>
              </a:spcAft>
              <a:buNone/>
            </a:pPr>
            <a:r>
              <a:rPr lang="en"/>
              <a:t>If Tribal media are able to make it on their own financially, one of the biggest obstacles to an independent press is eliminated. For Tribes with big populations or whose media serve the greater community, this is probably more feasible than for that of a smaller tribe, or a rural one located in a sparsely populated area incapable of supporting a newspaper.</a:t>
            </a:r>
            <a:endParaRPr/>
          </a:p>
          <a:p>
            <a:pPr indent="0" lvl="0" marL="0" rtl="0" algn="l">
              <a:spcBef>
                <a:spcPts val="1200"/>
              </a:spcBef>
              <a:spcAft>
                <a:spcPts val="0"/>
              </a:spcAft>
              <a:buNone/>
            </a:pPr>
            <a:r>
              <a:rPr lang="en"/>
              <a:t>One method, used by Grand Ronde, was funding the Tribal news media by</a:t>
            </a:r>
            <a:r>
              <a:rPr lang="en">
                <a:highlight>
                  <a:srgbClr val="FFFF00"/>
                </a:highlight>
              </a:rPr>
              <a:t> </a:t>
            </a:r>
            <a:r>
              <a:rPr lang="en" u="sng">
                <a:highlight>
                  <a:srgbClr val="FFFF00"/>
                </a:highlight>
              </a:rPr>
              <a:t>endowment</a:t>
            </a:r>
            <a:r>
              <a:rPr lang="en"/>
              <a:t>. While that funding can still be rescinded, the process would be a public one.</a:t>
            </a:r>
            <a:endParaRPr/>
          </a:p>
          <a:p>
            <a:pPr indent="0" lvl="0" marL="0" rtl="0" algn="l">
              <a:spcBef>
                <a:spcPts val="1200"/>
              </a:spcBef>
              <a:spcAft>
                <a:spcPts val="1200"/>
              </a:spcAft>
              <a:buNone/>
            </a:pPr>
            <a:r>
              <a:rPr lang="en"/>
              <a:t>Tribes could also just include funding for Tribal media as part of a traditional budgeting process and rely on language in their free press laws to govern. This of course could be easily changed.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oversees the Media?</a:t>
            </a:r>
            <a:endParaRPr/>
          </a:p>
        </p:txBody>
      </p:sp>
      <p:sp>
        <p:nvSpPr>
          <p:cNvPr id="237" name="Google Shape;237;p31"/>
          <p:cNvSpPr txBox="1"/>
          <p:nvPr>
            <p:ph idx="1" type="body"/>
          </p:nvPr>
        </p:nvSpPr>
        <p:spPr>
          <a:xfrm>
            <a:off x="819150" y="1599050"/>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Historically, the </a:t>
            </a:r>
            <a:r>
              <a:rPr lang="en">
                <a:highlight>
                  <a:srgbClr val="FFFF00"/>
                </a:highlight>
              </a:rPr>
              <a:t>tribal </a:t>
            </a:r>
            <a:r>
              <a:rPr lang="en"/>
              <a:t>media are overseen by an editor, who is overseen by a </a:t>
            </a:r>
            <a:r>
              <a:rPr lang="en"/>
              <a:t>general</a:t>
            </a:r>
            <a:r>
              <a:rPr lang="en"/>
              <a:t> manager or similar executive position, who is overseen by the governing body. News can be easily controlled, or at the very least fear and hesitation guide editorial decision-making.</a:t>
            </a:r>
            <a:endParaRPr/>
          </a:p>
          <a:p>
            <a:pPr indent="0" lvl="0" marL="0" rtl="0" algn="l">
              <a:spcBef>
                <a:spcPts val="1200"/>
              </a:spcBef>
              <a:spcAft>
                <a:spcPts val="1200"/>
              </a:spcAft>
              <a:buNone/>
            </a:pPr>
            <a:r>
              <a:rPr b="1" lang="en"/>
              <a:t>Editorial Board:</a:t>
            </a:r>
            <a:r>
              <a:rPr lang="en"/>
              <a:t> one means of creating the necessary separation is having the editor report to an editorial board, </a:t>
            </a:r>
            <a:r>
              <a:rPr lang="en"/>
              <a:t>which</a:t>
            </a:r>
            <a:r>
              <a:rPr lang="en"/>
              <a:t> many newspapers already do. Said editorial board would need to have its own policies and by-laws and could essentially </a:t>
            </a:r>
            <a:r>
              <a:rPr lang="en"/>
              <a:t>function</a:t>
            </a:r>
            <a:r>
              <a:rPr lang="en"/>
              <a:t> in much the same way as other advisory committees or board that many tribe maintain as a part of their government.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Two sides of the same coin</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ability to report on events within Tribal government and unrestricted access to records of the same entity can be seen as two separate issues. </a:t>
            </a:r>
            <a:endParaRPr/>
          </a:p>
          <a:p>
            <a:pPr indent="0" lvl="0" marL="0" rtl="0" algn="l">
              <a:spcBef>
                <a:spcPts val="1200"/>
              </a:spcBef>
              <a:spcAft>
                <a:spcPts val="0"/>
              </a:spcAft>
              <a:buNone/>
            </a:pPr>
            <a:r>
              <a:rPr lang="en"/>
              <a:t>They are however closely intertwined, and both relate to words routinely tossed around in Tribal elections as  buzzwords and catchphrases: </a:t>
            </a:r>
            <a:r>
              <a:rPr i="1" lang="en"/>
              <a:t>transparency &amp; communication</a:t>
            </a:r>
            <a:r>
              <a:rPr lang="en"/>
              <a:t>.</a:t>
            </a:r>
            <a:endParaRPr/>
          </a:p>
          <a:p>
            <a:pPr indent="0" lvl="0" marL="0" rtl="0" algn="l">
              <a:spcBef>
                <a:spcPts val="1200"/>
              </a:spcBef>
              <a:spcAft>
                <a:spcPts val="1200"/>
              </a:spcAft>
              <a:buNone/>
            </a:pPr>
            <a:r>
              <a:rPr b="1" lang="en"/>
              <a:t>Analogy:</a:t>
            </a:r>
            <a:r>
              <a:rPr lang="en"/>
              <a:t> Tribal government is a closed book. Tribal government/leaders, through laws and policies, decide how open that book will be to citizens. This is </a:t>
            </a:r>
            <a:r>
              <a:rPr i="1" lang="en"/>
              <a:t>transparency</a:t>
            </a:r>
            <a:r>
              <a:rPr lang="en"/>
              <a:t>. How the contents of the book get reported is the second prong of the analogy, be it tribal media or citizen journalists who run social media groups. This is </a:t>
            </a:r>
            <a:r>
              <a:rPr i="1" lang="en"/>
              <a:t>communication</a:t>
            </a:r>
            <a:r>
              <a:rPr lang="en"/>
              <a:t>, ideally the job of tribal news organizations.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Other Considerations</a:t>
            </a:r>
            <a:endParaRPr/>
          </a:p>
        </p:txBody>
      </p:sp>
      <p:sp>
        <p:nvSpPr>
          <p:cNvPr id="243" name="Google Shape;243;p32"/>
          <p:cNvSpPr txBox="1"/>
          <p:nvPr>
            <p:ph idx="1" type="body"/>
          </p:nvPr>
        </p:nvSpPr>
        <p:spPr>
          <a:xfrm>
            <a:off x="819150" y="1707100"/>
            <a:ext cx="7505700" cy="2731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Shield Laws:</a:t>
            </a:r>
            <a:r>
              <a:rPr lang="en"/>
              <a:t> Given that media should be expected to cover controversial stories, Tribes enacting free press laws need to give protections to anonymous or unnamed sources, like Whistleblower protection laws.</a:t>
            </a:r>
            <a:endParaRPr/>
          </a:p>
          <a:p>
            <a:pPr indent="0" lvl="0" marL="0" rtl="0" algn="l">
              <a:spcBef>
                <a:spcPts val="1200"/>
              </a:spcBef>
              <a:spcAft>
                <a:spcPts val="0"/>
              </a:spcAft>
              <a:buNone/>
            </a:pPr>
            <a:r>
              <a:rPr b="1" lang="en"/>
              <a:t>Reporters Right of Access: </a:t>
            </a:r>
            <a:r>
              <a:rPr lang="en"/>
              <a:t>Whether a </a:t>
            </a:r>
            <a:r>
              <a:rPr lang="en">
                <a:highlight>
                  <a:srgbClr val="FFFF00"/>
                </a:highlight>
              </a:rPr>
              <a:t>tribe</a:t>
            </a:r>
            <a:r>
              <a:rPr lang="en"/>
              <a:t> has FOIA or Public Records Laws, they need to define and outline what kind of information employees of tribal media are entitled to. This is especially important for media who employ non-</a:t>
            </a:r>
            <a:r>
              <a:rPr lang="en">
                <a:highlight>
                  <a:srgbClr val="FFFF00"/>
                </a:highlight>
              </a:rPr>
              <a:t>tribal</a:t>
            </a:r>
            <a:r>
              <a:rPr lang="en"/>
              <a:t> members, as “</a:t>
            </a:r>
            <a:r>
              <a:rPr lang="en">
                <a:highlight>
                  <a:srgbClr val="FFFF00"/>
                </a:highlight>
              </a:rPr>
              <a:t>tribal</a:t>
            </a:r>
            <a:r>
              <a:rPr lang="en"/>
              <a:t> member only” rules can be used to screen out journalists.</a:t>
            </a:r>
            <a:endParaRPr/>
          </a:p>
          <a:p>
            <a:pPr indent="0" lvl="0" marL="0" rtl="0" algn="l">
              <a:spcBef>
                <a:spcPts val="1200"/>
              </a:spcBef>
              <a:spcAft>
                <a:spcPts val="1200"/>
              </a:spcAft>
              <a:buNone/>
            </a:pPr>
            <a:r>
              <a:rPr b="1" lang="en"/>
              <a:t>Tribal Media or All Media?:</a:t>
            </a:r>
            <a:r>
              <a:rPr lang="en"/>
              <a:t> Will the</a:t>
            </a:r>
            <a:r>
              <a:rPr lang="en">
                <a:highlight>
                  <a:srgbClr val="FFFF00"/>
                </a:highlight>
              </a:rPr>
              <a:t> tribe’s</a:t>
            </a:r>
            <a:r>
              <a:rPr lang="en"/>
              <a:t> own </a:t>
            </a:r>
            <a:r>
              <a:rPr lang="en"/>
              <a:t>media</a:t>
            </a:r>
            <a:r>
              <a:rPr lang="en"/>
              <a:t> be subject to a different set of rules as outside media? That is a tough question as </a:t>
            </a:r>
            <a:r>
              <a:rPr lang="en"/>
              <a:t>sometimes</a:t>
            </a:r>
            <a:r>
              <a:rPr lang="en"/>
              <a:t> outside media may include expert journalists or writers who possess a skill set not present in existing </a:t>
            </a:r>
            <a:r>
              <a:rPr lang="en">
                <a:highlight>
                  <a:srgbClr val="FFFF00"/>
                </a:highlight>
              </a:rPr>
              <a:t>tribal</a:t>
            </a:r>
            <a:r>
              <a:rPr lang="en"/>
              <a:t> media. Outside media may have a wider audience as well.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Getting the ball rolling</a:t>
            </a:r>
            <a:endParaRPr/>
          </a:p>
        </p:txBody>
      </p:sp>
      <p:sp>
        <p:nvSpPr>
          <p:cNvPr id="249" name="Google Shape;249;p33"/>
          <p:cNvSpPr txBox="1"/>
          <p:nvPr>
            <p:ph idx="1" type="body"/>
          </p:nvPr>
        </p:nvSpPr>
        <p:spPr>
          <a:xfrm>
            <a:off x="819150" y="1554725"/>
            <a:ext cx="7505700" cy="3056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Everything preceding is a very simplified version of establishing a free press. Actually following through is the hardest part, as evidence by one fact:</a:t>
            </a:r>
            <a:endParaRPr/>
          </a:p>
          <a:p>
            <a:pPr indent="0" lvl="0" marL="0" rtl="0" algn="l">
              <a:spcBef>
                <a:spcPts val="1200"/>
              </a:spcBef>
              <a:spcAft>
                <a:spcPts val="0"/>
              </a:spcAft>
              <a:buNone/>
            </a:pPr>
            <a:r>
              <a:rPr lang="en"/>
              <a:t>With nearly</a:t>
            </a:r>
            <a:r>
              <a:rPr lang="en">
                <a:solidFill>
                  <a:srgbClr val="FF0000"/>
                </a:solidFill>
              </a:rPr>
              <a:t> 600</a:t>
            </a:r>
            <a:r>
              <a:rPr lang="en"/>
              <a:t> Federally recognized tribes in the US, few have free press laws on the books. As seen in “Bad Press”, communication and transparency are two concepts elected tribal leaders can pay lip service to with virtually no follow-through.</a:t>
            </a:r>
            <a:endParaRPr/>
          </a:p>
          <a:p>
            <a:pPr indent="0" lvl="0" marL="0" rtl="0" algn="l">
              <a:spcBef>
                <a:spcPts val="1200"/>
              </a:spcBef>
              <a:spcAft>
                <a:spcPts val="1200"/>
              </a:spcAft>
              <a:buNone/>
            </a:pPr>
            <a:r>
              <a:rPr b="1" lang="en"/>
              <a:t>Political willpower:</a:t>
            </a:r>
            <a:r>
              <a:rPr lang="en"/>
              <a:t> Tribes need elected leaders who make establishing a free press a priority. One step further, </a:t>
            </a:r>
            <a:r>
              <a:rPr lang="en">
                <a:highlight>
                  <a:srgbClr val="FFFF00"/>
                </a:highlight>
              </a:rPr>
              <a:t>tribes</a:t>
            </a:r>
            <a:r>
              <a:rPr lang="en"/>
              <a:t> need leaders who take the leap of faith needed to allow themselves to be subject to scrutiny. It should not be a hard ask, as mainstream elected officials are subject to 24-hour news cycles. But in Indian Country, it just is.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Sample Law</a:t>
            </a:r>
            <a:endParaRPr/>
          </a:p>
        </p:txBody>
      </p:sp>
      <p:sp>
        <p:nvSpPr>
          <p:cNvPr id="255" name="Google Shape;255;p3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Confederated Tribes </a:t>
            </a:r>
            <a:r>
              <a:rPr lang="en"/>
              <a:t>of</a:t>
            </a:r>
            <a:r>
              <a:rPr lang="en"/>
              <a:t> Grand Ronde </a:t>
            </a:r>
            <a:r>
              <a:rPr lang="en" u="sng"/>
              <a:t>Independent Press Ordinance</a:t>
            </a:r>
            <a:endParaRPr u="sng"/>
          </a:p>
          <a:p>
            <a:pPr indent="0" lvl="0" marL="0" rtl="0" algn="l">
              <a:spcBef>
                <a:spcPts val="1200"/>
              </a:spcBef>
              <a:spcAft>
                <a:spcPts val="1200"/>
              </a:spcAft>
              <a:buNone/>
            </a:pPr>
            <a:r>
              <a:rPr lang="en" u="sng">
                <a:solidFill>
                  <a:schemeClr val="hlink"/>
                </a:solidFill>
                <a:hlinkClick r:id="rId3"/>
              </a:rPr>
              <a:t>https://weblink.grandronde.org/WebLink/DocView.aspx?id=134226&amp;dbid=0&amp;repo=Grand-Ronde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Freedom of Information in Indian Country</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US Federal Government established the Freedom of Information Act in the 1960’s as a way of clearly outlining what government </a:t>
            </a:r>
            <a:r>
              <a:rPr lang="en"/>
              <a:t>records were available for public consumption.</a:t>
            </a:r>
            <a:endParaRPr/>
          </a:p>
          <a:p>
            <a:pPr indent="0" lvl="0" marL="0" rtl="0" algn="l">
              <a:spcBef>
                <a:spcPts val="1200"/>
              </a:spcBef>
              <a:spcAft>
                <a:spcPts val="1200"/>
              </a:spcAft>
              <a:buNone/>
            </a:pPr>
            <a:r>
              <a:rPr lang="en"/>
              <a:t>In general, the Freedom of Information Act does not apply to all Tribal records. Certain tribal records are provided to the BIA, DOI, etc. and can be found through numerous means. But many </a:t>
            </a:r>
            <a:r>
              <a:rPr lang="en">
                <a:highlight>
                  <a:srgbClr val="FFFF00"/>
                </a:highlight>
              </a:rPr>
              <a:t>tribal </a:t>
            </a:r>
            <a:r>
              <a:rPr lang="en"/>
              <a:t>records, particularly those housed within the Tribal government, are not subject to FOIA. Meaning their availability will hinge on the records laws of each individual tribe, which can be more restrictive than FOIA or state open records laws. E.g. emails, “public” meetings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Access to Information in Indian Country</a:t>
            </a:r>
            <a:endParaRPr/>
          </a:p>
        </p:txBody>
      </p:sp>
      <p:sp>
        <p:nvSpPr>
          <p:cNvPr id="147" name="Google Shape;147;p16"/>
          <p:cNvSpPr txBox="1"/>
          <p:nvPr>
            <p:ph idx="1" type="body"/>
          </p:nvPr>
        </p:nvSpPr>
        <p:spPr>
          <a:xfrm>
            <a:off x="819150" y="1707025"/>
            <a:ext cx="7505700" cy="2448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Tribal Governments are all structured differently. But all engage in various levels of decision-making </a:t>
            </a:r>
            <a:r>
              <a:rPr lang="en"/>
              <a:t>either</a:t>
            </a:r>
            <a:r>
              <a:rPr lang="en"/>
              <a:t> at the Council/Board level, Executive level, or advisory Committee/Board level. These decisions can be based on staff reports, audits, recommendations from outside experts, legal counsel, assorted types of input from Tribal members (votes, public comments). The decisions can also be financial in nature (investments of tribal dollars), policy considerations, or related to tribal membership requirements, all of which pertain to a </a:t>
            </a:r>
            <a:r>
              <a:rPr lang="en">
                <a:highlight>
                  <a:srgbClr val="FFFF00"/>
                </a:highlight>
              </a:rPr>
              <a:t>tribe’s </a:t>
            </a:r>
            <a:r>
              <a:rPr lang="en"/>
              <a:t>citizens and in which they are stakeholders.</a:t>
            </a:r>
            <a:endParaRPr/>
          </a:p>
          <a:p>
            <a:pPr indent="0" lvl="0" marL="0" rtl="0" algn="l">
              <a:spcBef>
                <a:spcPts val="1200"/>
              </a:spcBef>
              <a:spcAft>
                <a:spcPts val="0"/>
              </a:spcAft>
              <a:buNone/>
            </a:pPr>
            <a:r>
              <a:rPr lang="en"/>
              <a:t>What each Tribal Government must grapple with is how much of the information related to a decision are the tribal members and citizens entitled to, and if so, how much?</a:t>
            </a:r>
            <a:endParaRPr/>
          </a:p>
          <a:p>
            <a:pPr indent="0" lvl="0" marL="0" rtl="0" algn="l">
              <a:spcBef>
                <a:spcPts val="1200"/>
              </a:spcBef>
              <a:spcAft>
                <a:spcPts val="1200"/>
              </a:spcAft>
              <a:buNone/>
            </a:pPr>
            <a:r>
              <a:rPr lang="en"/>
              <a:t>What if Tribal laws or policies are not clear on how to share information? Well read 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 the absence of FOIA or Public Records Laws</a:t>
            </a:r>
            <a:endParaRPr/>
          </a:p>
        </p:txBody>
      </p:sp>
      <p:sp>
        <p:nvSpPr>
          <p:cNvPr id="153" name="Google Shape;153;p17"/>
          <p:cNvSpPr txBox="1"/>
          <p:nvPr>
            <p:ph idx="1" type="body"/>
          </p:nvPr>
        </p:nvSpPr>
        <p:spPr>
          <a:xfrm>
            <a:off x="819150" y="1736125"/>
            <a:ext cx="7505700" cy="27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When</a:t>
            </a:r>
            <a:r>
              <a:rPr lang="en">
                <a:highlight>
                  <a:srgbClr val="FFFF00"/>
                </a:highlight>
              </a:rPr>
              <a:t> tribes</a:t>
            </a:r>
            <a:r>
              <a:rPr lang="en"/>
              <a:t> don’t have guidelines, be it laws or internal policy, access to information becomes a chaotic game where the only consistency is inconsistency.</a:t>
            </a:r>
            <a:endParaRPr/>
          </a:p>
          <a:p>
            <a:pPr indent="0" lvl="0" marL="0" rtl="0" algn="l">
              <a:spcBef>
                <a:spcPts val="1200"/>
              </a:spcBef>
              <a:spcAft>
                <a:spcPts val="0"/>
              </a:spcAft>
              <a:buNone/>
            </a:pPr>
            <a:r>
              <a:rPr b="1" lang="en"/>
              <a:t>Ad Hoc Access to Information</a:t>
            </a:r>
            <a:endParaRPr b="1"/>
          </a:p>
          <a:p>
            <a:pPr indent="0" lvl="0" marL="0" rtl="0" algn="l">
              <a:spcBef>
                <a:spcPts val="1200"/>
              </a:spcBef>
              <a:spcAft>
                <a:spcPts val="0"/>
              </a:spcAft>
              <a:buNone/>
            </a:pPr>
            <a:r>
              <a:rPr b="1" lang="en"/>
              <a:t>Situational Transparency</a:t>
            </a:r>
            <a:endParaRPr b="1"/>
          </a:p>
          <a:p>
            <a:pPr indent="0" lvl="0" marL="0" rtl="0" algn="l">
              <a:spcBef>
                <a:spcPts val="1200"/>
              </a:spcBef>
              <a:spcAft>
                <a:spcPts val="0"/>
              </a:spcAft>
              <a:buNone/>
            </a:pPr>
            <a:r>
              <a:rPr b="1" lang="en"/>
              <a:t>Strategic Leaking</a:t>
            </a:r>
            <a:endParaRPr b="1"/>
          </a:p>
          <a:p>
            <a:pPr indent="0" lvl="0" marL="0" rtl="0" algn="l">
              <a:spcBef>
                <a:spcPts val="1200"/>
              </a:spcBef>
              <a:spcAft>
                <a:spcPts val="0"/>
              </a:spcAft>
              <a:buNone/>
            </a:pPr>
            <a:r>
              <a:rPr b="1" lang="en"/>
              <a:t>Relational FOIA</a:t>
            </a:r>
            <a:endParaRPr b="1"/>
          </a:p>
          <a:p>
            <a:pPr indent="0" lvl="0" marL="0" rtl="0" algn="l">
              <a:spcBef>
                <a:spcPts val="1200"/>
              </a:spcBef>
              <a:spcAft>
                <a:spcPts val="1200"/>
              </a:spcAft>
              <a:buNone/>
            </a:pPr>
            <a:r>
              <a:rPr b="1" lang="en"/>
              <a:t>Eternal Executive Session</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 Hoc &amp; Situational Transparency, etc.</a:t>
            </a:r>
            <a:endParaRPr/>
          </a:p>
        </p:txBody>
      </p:sp>
      <p:sp>
        <p:nvSpPr>
          <p:cNvPr id="159" name="Google Shape;159;p18"/>
          <p:cNvSpPr txBox="1"/>
          <p:nvPr>
            <p:ph idx="1" type="body"/>
          </p:nvPr>
        </p:nvSpPr>
        <p:spPr>
          <a:xfrm>
            <a:off x="819150" y="1478025"/>
            <a:ext cx="7505700" cy="29607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b="1" lang="en"/>
              <a:t>Ad Hoc Transparency:</a:t>
            </a:r>
            <a:r>
              <a:rPr lang="en"/>
              <a:t> In the </a:t>
            </a:r>
            <a:r>
              <a:rPr lang="en"/>
              <a:t>absence</a:t>
            </a:r>
            <a:r>
              <a:rPr lang="en"/>
              <a:t> of open/public records &amp; sunshine laws, decisions to release records or which are just generally available to </a:t>
            </a:r>
            <a:r>
              <a:rPr lang="en">
                <a:highlight>
                  <a:srgbClr val="FFFF00"/>
                </a:highlight>
              </a:rPr>
              <a:t>tribal </a:t>
            </a:r>
            <a:r>
              <a:rPr lang="en"/>
              <a:t>members and citizens, </a:t>
            </a:r>
            <a:r>
              <a:rPr lang="en">
                <a:highlight>
                  <a:srgbClr val="FFFF00"/>
                </a:highlight>
              </a:rPr>
              <a:t>tribal </a:t>
            </a:r>
            <a:r>
              <a:rPr lang="en"/>
              <a:t>governments, often with input from tribal leaders, will address informational requests on a case-by-case basis. </a:t>
            </a:r>
            <a:endParaRPr/>
          </a:p>
          <a:p>
            <a:pPr indent="0" lvl="0" marL="0" rtl="0" algn="l">
              <a:spcBef>
                <a:spcPts val="1200"/>
              </a:spcBef>
              <a:spcAft>
                <a:spcPts val="0"/>
              </a:spcAft>
              <a:buNone/>
            </a:pPr>
            <a:r>
              <a:rPr b="1" lang="en"/>
              <a:t>Situational Transparency:</a:t>
            </a:r>
            <a:r>
              <a:rPr lang="en"/>
              <a:t> Some scandal, controversy, or request from a certain individual who is liked/disliked dictates whether a record is released. Guaranteed inconsistency. e.g. Grand Ronde financial request 2002, and requests from</a:t>
            </a:r>
            <a:r>
              <a:rPr lang="en">
                <a:highlight>
                  <a:srgbClr val="FFFF00"/>
                </a:highlight>
              </a:rPr>
              <a:t> B M </a:t>
            </a:r>
            <a:r>
              <a:rPr lang="en"/>
              <a:t>to tribal government in 2009.</a:t>
            </a:r>
            <a:endParaRPr/>
          </a:p>
          <a:p>
            <a:pPr indent="0" lvl="0" marL="0" rtl="0" algn="l">
              <a:spcBef>
                <a:spcPts val="1200"/>
              </a:spcBef>
              <a:spcAft>
                <a:spcPts val="0"/>
              </a:spcAft>
              <a:buNone/>
            </a:pPr>
            <a:r>
              <a:rPr b="1" lang="en"/>
              <a:t>Strategic Leaking:</a:t>
            </a:r>
            <a:r>
              <a:rPr lang="en"/>
              <a:t> providing information or records to others, even if confidential. This can run afoul of whatever ethics laws govern a tribe or tribal leaders. It can also get complicated when confidentiality is not clearly defined.</a:t>
            </a:r>
            <a:endParaRPr/>
          </a:p>
          <a:p>
            <a:pPr indent="0" lvl="0" marL="0" rtl="0" algn="l">
              <a:spcBef>
                <a:spcPts val="1200"/>
              </a:spcBef>
              <a:spcAft>
                <a:spcPts val="0"/>
              </a:spcAft>
              <a:buNone/>
            </a:pPr>
            <a:r>
              <a:rPr b="1" lang="en"/>
              <a:t>Relational FOIA:</a:t>
            </a:r>
            <a:r>
              <a:rPr lang="en"/>
              <a:t> Friends, family, close relations. Eventually these become the receptacles and disseminators of information.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Eternal Executive Session &amp; Off-the-Record Records	</a:t>
            </a:r>
            <a:endParaRPr/>
          </a:p>
          <a:p>
            <a:pPr indent="0" lvl="0" marL="0" rtl="0" algn="l">
              <a:spcBef>
                <a:spcPts val="0"/>
              </a:spcBef>
              <a:spcAft>
                <a:spcPts val="0"/>
              </a:spcAft>
              <a:buNone/>
            </a:pPr>
            <a:r>
              <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Eternal Executive Session</a:t>
            </a:r>
            <a:r>
              <a:rPr lang="en"/>
              <a:t> usually refers to meetings. Some tribes, per Robert’s Rules of Order, can call motions during meetings for Executive Session, or maintain Attorney-Client privilege by simply having a lawyer present. While not </a:t>
            </a:r>
            <a:r>
              <a:rPr lang="en"/>
              <a:t>functioning</a:t>
            </a:r>
            <a:r>
              <a:rPr lang="en"/>
              <a:t> in secret, these are legal tools which keep proceedings and deliberations record-free, meaning a controversial decision can be made with no </a:t>
            </a:r>
            <a:r>
              <a:rPr lang="en"/>
              <a:t>accounting</a:t>
            </a:r>
            <a:r>
              <a:rPr lang="en"/>
              <a:t> for who made it, and thus no accountability. These are procedural tools abusable under the guise of legitimate business needs.</a:t>
            </a:r>
            <a:endParaRPr/>
          </a:p>
          <a:p>
            <a:pPr indent="0" lvl="0" marL="0" rtl="0" algn="l">
              <a:spcBef>
                <a:spcPts val="1200"/>
              </a:spcBef>
              <a:spcAft>
                <a:spcPts val="1200"/>
              </a:spcAft>
              <a:buNone/>
            </a:pPr>
            <a:r>
              <a:rPr lang="en"/>
              <a:t>Some </a:t>
            </a:r>
            <a:r>
              <a:rPr lang="en">
                <a:highlight>
                  <a:srgbClr val="FFFF00"/>
                </a:highlight>
              </a:rPr>
              <a:t>tribal</a:t>
            </a:r>
            <a:r>
              <a:rPr lang="en"/>
              <a:t> governments and </a:t>
            </a:r>
            <a:r>
              <a:rPr lang="en"/>
              <a:t>their</a:t>
            </a:r>
            <a:r>
              <a:rPr lang="en"/>
              <a:t> boards hold work sessions and meetings which are recorded or transcribed or minutes are taken. A common trap is meetings for key decisions that don’t abide by formal meeting guidelines, i.e. off-the-record meetings (e.g. Sept. 2014 Grand Ronde- D L post).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Tribal FOIA &amp; Public Records Laws</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Unless Tribal leaders want to govern in accordance with the preceding slides, they should consider developing laws that lay out which records are fair game for membership and which are not. Cultivating an informed membership, and voters, is essential to democracy.</a:t>
            </a:r>
            <a:endParaRPr/>
          </a:p>
          <a:p>
            <a:pPr indent="0" lvl="0" marL="0" rtl="0" algn="l">
              <a:spcBef>
                <a:spcPts val="1200"/>
              </a:spcBef>
              <a:spcAft>
                <a:spcPts val="0"/>
              </a:spcAft>
              <a:buNone/>
            </a:pPr>
            <a:r>
              <a:rPr lang="en"/>
              <a:t>FOIA operates under a fairly simple premise: Governmental records are largely considered open to citizens, unless they fall into a series of categories for which justification exists to keep said information under wraps.</a:t>
            </a:r>
            <a:endParaRPr/>
          </a:p>
          <a:p>
            <a:pPr indent="0" lvl="0" marL="0" rtl="0" algn="l">
              <a:spcBef>
                <a:spcPts val="1200"/>
              </a:spcBef>
              <a:spcAft>
                <a:spcPts val="0"/>
              </a:spcAft>
              <a:buNone/>
            </a:pPr>
            <a:r>
              <a:rPr lang="en"/>
              <a:t>Examples: National Security, geological surveys, FBI &amp; CIA records. A unique tribal example would be cultural information.</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Let the Sunshine In- FOIA &amp; Public Records Laws</a:t>
            </a:r>
            <a:endParaRPr/>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Tribes that want to avoid governing in the </a:t>
            </a:r>
            <a:r>
              <a:rPr lang="en"/>
              <a:t>preceding</a:t>
            </a:r>
            <a:r>
              <a:rPr lang="en"/>
              <a:t> manners, and probably a high percentage of tribal membership in these tribes prefer it that way (although they don’t know what they don’t know), have tools that other tribes have adopted and is itself an exercise in sovereignty: FOIA or Public Records Laws.</a:t>
            </a:r>
            <a:endParaRPr/>
          </a:p>
          <a:p>
            <a:pPr indent="0" lvl="0" marL="0" rtl="0" algn="l">
              <a:spcBef>
                <a:spcPts val="1200"/>
              </a:spcBef>
              <a:spcAft>
                <a:spcPts val="0"/>
              </a:spcAft>
              <a:buNone/>
            </a:pPr>
            <a:r>
              <a:rPr lang="en"/>
              <a:t>These laws mimic FOIA in one simple way, or at least they should: the basic premise that all records are considered available for inspection and dissemination, except for a series of exempt categories, e.g. attorney-client privilege, individual-specific enrollment records, trade secrets &amp; business strategies (especially important for gaming tribes), HIPAA records, personnel records, etc.</a:t>
            </a:r>
            <a:endParaRPr/>
          </a:p>
          <a:p>
            <a:pPr indent="0" lvl="0" marL="0" rtl="0" algn="l">
              <a:spcBef>
                <a:spcPts val="1200"/>
              </a:spcBef>
              <a:spcAft>
                <a:spcPts val="1200"/>
              </a:spcAft>
              <a:buNone/>
            </a:pPr>
            <a:r>
              <a:rPr lang="en"/>
              <a:t>The list of exemptions can be as long or short as a </a:t>
            </a:r>
            <a:r>
              <a:rPr lang="en">
                <a:highlight>
                  <a:srgbClr val="FFFF00"/>
                </a:highlight>
              </a:rPr>
              <a:t>tribe</a:t>
            </a:r>
            <a:r>
              <a:rPr lang="en"/>
              <a:t> wants.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